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12"/>
    <p:restoredTop sz="85117"/>
  </p:normalViewPr>
  <p:slideViewPr>
    <p:cSldViewPr snapToGrid="0" snapToObjects="1">
      <p:cViewPr varScale="1">
        <p:scale>
          <a:sx n="107" d="100"/>
          <a:sy n="107" d="100"/>
        </p:scale>
        <p:origin x="1136"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20688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205379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2023999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900421" y="4568734"/>
            <a:ext cx="280612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SIVA NITHIN GURRAM</a:t>
            </a:r>
          </a:p>
          <a:p>
            <a:r>
              <a:rPr lang="en-US" dirty="0">
                <a:solidFill>
                  <a:schemeClr val="bg2"/>
                </a:solidFill>
                <a:latin typeface="Abadi" panose="020B0604020104020204" pitchFamily="34" charset="0"/>
                <a:ea typeface="SF Pro" pitchFamily="2" charset="0"/>
                <a:cs typeface="SF Pro" pitchFamily="2" charset="0"/>
              </a:rPr>
              <a:t>02-06-2023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D54CDCA6-0550-DCDE-08AF-F23CE4BF787E}"/>
              </a:ext>
            </a:extLst>
          </p:cNvPr>
          <p:cNvPicPr>
            <a:picLocks noChangeAspect="1"/>
          </p:cNvPicPr>
          <p:nvPr/>
        </p:nvPicPr>
        <p:blipFill>
          <a:blip r:embed="rId3"/>
          <a:stretch>
            <a:fillRect/>
          </a:stretch>
        </p:blipFill>
        <p:spPr>
          <a:xfrm>
            <a:off x="838201" y="1488855"/>
            <a:ext cx="5017252" cy="3986526"/>
          </a:xfrm>
          <a:prstGeom prst="rect">
            <a:avLst/>
          </a:prstGeom>
        </p:spPr>
      </p:pic>
      <p:sp>
        <p:nvSpPr>
          <p:cNvPr id="7" name="TextBox 6">
            <a:extLst>
              <a:ext uri="{FF2B5EF4-FFF2-40B4-BE49-F238E27FC236}">
                <a16:creationId xmlns:a16="http://schemas.microsoft.com/office/drawing/2014/main" id="{985BDEEE-D26B-26AE-2F06-BB03E0DEC3CA}"/>
              </a:ext>
            </a:extLst>
          </p:cNvPr>
          <p:cNvSpPr txBox="1"/>
          <p:nvPr/>
        </p:nvSpPr>
        <p:spPr>
          <a:xfrm>
            <a:off x="5923643" y="1508564"/>
            <a:ext cx="6472425" cy="304185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accent3">
                    <a:lumMod val="25000"/>
                  </a:schemeClr>
                </a:solidFill>
                <a:latin typeface="Abadi" panose="020B0604020104020204" pitchFamily="34" charset="0"/>
              </a:rPr>
              <a:t>We performed exploratory data analysis and determined the training labels.</a:t>
            </a:r>
          </a:p>
          <a:p>
            <a:pPr marL="285750" indent="-285750">
              <a:buFont typeface="Arial" panose="020B0604020202020204" pitchFamily="34" charset="0"/>
              <a:buChar char="•"/>
            </a:pPr>
            <a:r>
              <a:rPr lang="en-US" sz="1800" dirty="0">
                <a:solidFill>
                  <a:schemeClr val="accent3">
                    <a:lumMod val="25000"/>
                  </a:schemeClr>
                </a:solidFill>
                <a:latin typeface="Abadi" panose="020B0604020104020204" pitchFamily="34" charset="0"/>
              </a:rPr>
              <a:t>We calculated the number of launches at each site, and the number and occurrence of each orbits</a:t>
            </a:r>
          </a:p>
          <a:p>
            <a:pPr marL="285750" indent="-285750">
              <a:buFont typeface="Arial" panose="020B0604020202020204" pitchFamily="34" charset="0"/>
              <a:buChar char="•"/>
            </a:pPr>
            <a:r>
              <a:rPr lang="en-US" sz="1800" dirty="0">
                <a:solidFill>
                  <a:schemeClr val="accent3">
                    <a:lumMod val="25000"/>
                  </a:schemeClr>
                </a:solidFill>
                <a:latin typeface="Abadi" panose="020B0604020104020204" pitchFamily="34" charset="0"/>
              </a:rPr>
              <a:t>We created landing outcome label from outcome column and exported the results to csv.</a:t>
            </a:r>
          </a:p>
          <a:p>
            <a:pPr marL="285750"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The link to the notebook is https://</a:t>
            </a:r>
            <a:r>
              <a:rPr lang="en-US" sz="1800" dirty="0" err="1">
                <a:solidFill>
                  <a:schemeClr val="accent3">
                    <a:lumMod val="25000"/>
                  </a:schemeClr>
                </a:solidFill>
                <a:latin typeface="Abadi" panose="020B0604020104020204" pitchFamily="34" charset="0"/>
              </a:rPr>
              <a:t>github.com</a:t>
            </a:r>
            <a:r>
              <a:rPr lang="en-US" sz="1800" dirty="0">
                <a:solidFill>
                  <a:schemeClr val="accent3">
                    <a:lumMod val="25000"/>
                  </a:schemeClr>
                </a:solidFill>
                <a:latin typeface="Abadi" panose="020B0604020104020204" pitchFamily="34" charset="0"/>
              </a:rPr>
              <a:t>/gsivanithin18/IBM-Data-Science-Capstone-Project/blob/main/labs-jupyter-spacex-Data%20wrangling.ipynb</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2648" y="1365662"/>
            <a:ext cx="5278131" cy="5274438"/>
          </a:xfrm>
          <a:prstGeom prst="rect">
            <a:avLst/>
          </a:prstGeom>
        </p:spPr>
        <p:txBody>
          <a:bodyPr lIns="91440" tIns="45720" rIns="91440" bIns="45720" anchor="t"/>
          <a:lstStyle/>
          <a:p>
            <a:r>
              <a:rPr lang="en-US" sz="24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4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 name="Picture 9">
            <a:extLst>
              <a:ext uri="{FF2B5EF4-FFF2-40B4-BE49-F238E27FC236}">
                <a16:creationId xmlns:a16="http://schemas.microsoft.com/office/drawing/2014/main" id="{E1DF6496-F535-BD63-F970-A03A1E073026}"/>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11" name="Picture 10">
            <a:extLst>
              <a:ext uri="{FF2B5EF4-FFF2-40B4-BE49-F238E27FC236}">
                <a16:creationId xmlns:a16="http://schemas.microsoft.com/office/drawing/2014/main" id="{65CF2E20-DBC0-14AA-5E30-F132A530565E}"/>
              </a:ext>
            </a:extLst>
          </p:cNvPr>
          <p:cNvPicPr>
            <a:picLocks noChangeAspect="1"/>
          </p:cNvPicPr>
          <p:nvPr/>
        </p:nvPicPr>
        <p:blipFill>
          <a:blip r:embed="rId4"/>
          <a:stretch>
            <a:fillRect/>
          </a:stretch>
        </p:blipFill>
        <p:spPr>
          <a:xfrm>
            <a:off x="6008113" y="1495703"/>
            <a:ext cx="5277498" cy="2910042"/>
          </a:xfrm>
          <a:prstGeom prst="rect">
            <a:avLst/>
          </a:prstGeom>
        </p:spPr>
      </p:pic>
      <p:sp>
        <p:nvSpPr>
          <p:cNvPr id="12" name="TextBox 11">
            <a:extLst>
              <a:ext uri="{FF2B5EF4-FFF2-40B4-BE49-F238E27FC236}">
                <a16:creationId xmlns:a16="http://schemas.microsoft.com/office/drawing/2014/main" id="{1DE450CD-26E9-9708-A71B-ECA440316271}"/>
              </a:ext>
            </a:extLst>
          </p:cNvPr>
          <p:cNvSpPr txBox="1"/>
          <p:nvPr/>
        </p:nvSpPr>
        <p:spPr>
          <a:xfrm>
            <a:off x="6178168" y="4643252"/>
            <a:ext cx="5000794"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accent3">
                    <a:lumMod val="25000"/>
                  </a:schemeClr>
                </a:solidFill>
                <a:latin typeface="Abadi" panose="020B0604020104020204" pitchFamily="34" charset="0"/>
              </a:rPr>
              <a:t>The link to the notebook is https://</a:t>
            </a:r>
            <a:r>
              <a:rPr lang="en-US" sz="1800" dirty="0" err="1">
                <a:solidFill>
                  <a:schemeClr val="accent3">
                    <a:lumMod val="25000"/>
                  </a:schemeClr>
                </a:solidFill>
                <a:latin typeface="Abadi" panose="020B0604020104020204" pitchFamily="34" charset="0"/>
              </a:rPr>
              <a:t>github.com</a:t>
            </a:r>
            <a:r>
              <a:rPr lang="en-US" sz="1800" dirty="0">
                <a:solidFill>
                  <a:schemeClr val="accent3">
                    <a:lumMod val="25000"/>
                  </a:schemeClr>
                </a:solidFill>
                <a:latin typeface="Abadi" panose="020B0604020104020204" pitchFamily="34" charset="0"/>
              </a:rPr>
              <a:t>/gsivanithin18/IBM-Data-Science-Capstone-Project/blob/main/</a:t>
            </a:r>
            <a:r>
              <a:rPr lang="en-US" sz="1800" dirty="0" err="1">
                <a:solidFill>
                  <a:schemeClr val="accent3">
                    <a:lumMod val="25000"/>
                  </a:schemeClr>
                </a:solidFill>
                <a:latin typeface="Abadi" panose="020B0604020104020204" pitchFamily="34" charset="0"/>
              </a:rPr>
              <a:t>jupyter</a:t>
            </a:r>
            <a:r>
              <a:rPr lang="en-US" sz="1800" dirty="0">
                <a:solidFill>
                  <a:schemeClr val="accent3">
                    <a:lumMod val="25000"/>
                  </a:schemeClr>
                </a:solidFill>
                <a:latin typeface="Abadi" panose="020B0604020104020204" pitchFamily="34" charset="0"/>
              </a:rPr>
              <a:t>-labs-</a:t>
            </a:r>
            <a:r>
              <a:rPr lang="en-US" sz="1800" dirty="0" err="1">
                <a:solidFill>
                  <a:schemeClr val="accent3">
                    <a:lumMod val="25000"/>
                  </a:schemeClr>
                </a:solidFill>
                <a:latin typeface="Abadi" panose="020B0604020104020204" pitchFamily="34" charset="0"/>
              </a:rPr>
              <a:t>eda</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dataviz.ipynb</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3164"/>
            <a:ext cx="9745589" cy="515389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https://</a:t>
            </a:r>
            <a:r>
              <a:rPr lang="en-US" sz="2200" dirty="0" err="1">
                <a:solidFill>
                  <a:schemeClr val="accent3">
                    <a:lumMod val="25000"/>
                  </a:schemeClr>
                </a:solidFill>
                <a:latin typeface="Abadi"/>
              </a:rPr>
              <a:t>github.com</a:t>
            </a:r>
            <a:r>
              <a:rPr lang="en-US" sz="2200" dirty="0">
                <a:solidFill>
                  <a:schemeClr val="accent3">
                    <a:lumMod val="25000"/>
                  </a:schemeClr>
                </a:solidFill>
                <a:latin typeface="Abadi"/>
              </a:rPr>
              <a:t>/gsivanithin18/IBM-Data-Science-Capstone-Project/blob/main/EDA%20with%20SQL%20(1).</a:t>
            </a:r>
            <a:r>
              <a:rPr lang="en-US" sz="2200" dirty="0" err="1">
                <a:solidFill>
                  <a:schemeClr val="accent3">
                    <a:lumMod val="25000"/>
                  </a:schemeClr>
                </a:solidFill>
                <a:latin typeface="Abadi"/>
              </a:rPr>
              <a:t>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65662"/>
            <a:ext cx="10515600" cy="486073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1288"/>
            <a:ext cx="9745589" cy="4775675"/>
          </a:xfrm>
          <a:prstGeom prst="rect">
            <a:avLst/>
          </a:prstGeom>
        </p:spPr>
        <p:txBody>
          <a:bodyPr vert="horz" lIns="91440" tIns="45720" rIns="91440" bIns="45720" rtlCol="0" anchor="t">
            <a:normAutofit/>
          </a:bodyPr>
          <a:lstStyle/>
          <a:p>
            <a:pPr>
              <a:lnSpc>
                <a:spcPct val="100000"/>
              </a:lnSpc>
              <a:spcBef>
                <a:spcPts val="1400"/>
              </a:spcBef>
            </a:pPr>
            <a:r>
              <a:rPr lang="en-US" sz="2800" dirty="0">
                <a:solidFill>
                  <a:schemeClr val="accent3">
                    <a:lumMod val="25000"/>
                  </a:schemeClr>
                </a:solidFill>
                <a:latin typeface="Abadi" panose="020B0604020104020204" pitchFamily="34" charset="0"/>
              </a:rPr>
              <a:t>We built an interactive dashboard with </a:t>
            </a:r>
            <a:r>
              <a:rPr lang="en-US" sz="2800" dirty="0" err="1">
                <a:solidFill>
                  <a:schemeClr val="accent3">
                    <a:lumMod val="25000"/>
                  </a:schemeClr>
                </a:solidFill>
                <a:latin typeface="Abadi" panose="020B0604020104020204" pitchFamily="34" charset="0"/>
              </a:rPr>
              <a:t>Plotly</a:t>
            </a:r>
            <a:r>
              <a:rPr lang="en-US" sz="2800" dirty="0">
                <a:solidFill>
                  <a:schemeClr val="accent3">
                    <a:lumMod val="25000"/>
                  </a:schemeClr>
                </a:solidFill>
                <a:latin typeface="Abadi" panose="020B0604020104020204" pitchFamily="34" charset="0"/>
              </a:rPr>
              <a:t> dash</a:t>
            </a:r>
          </a:p>
          <a:p>
            <a:pPr>
              <a:lnSpc>
                <a:spcPct val="100000"/>
              </a:lnSpc>
              <a:spcBef>
                <a:spcPts val="1400"/>
              </a:spcBef>
            </a:pPr>
            <a:r>
              <a:rPr lang="en-US" sz="28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8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800" dirty="0">
                <a:solidFill>
                  <a:schemeClr val="accent3">
                    <a:lumMod val="25000"/>
                  </a:schemeClr>
                </a:solidFill>
                <a:latin typeface="Abadi"/>
              </a:rPr>
              <a:t>The link to the notebook is https://</a:t>
            </a:r>
            <a:r>
              <a:rPr lang="en-US" sz="2800" dirty="0" err="1">
                <a:solidFill>
                  <a:schemeClr val="accent3">
                    <a:lumMod val="25000"/>
                  </a:schemeClr>
                </a:solidFill>
                <a:latin typeface="Abadi"/>
              </a:rPr>
              <a:t>github.com</a:t>
            </a:r>
            <a:r>
              <a:rPr lang="en-US" sz="2800" dirty="0">
                <a:solidFill>
                  <a:schemeClr val="accent3">
                    <a:lumMod val="25000"/>
                  </a:schemeClr>
                </a:solidFill>
                <a:latin typeface="Abadi"/>
              </a:rPr>
              <a:t>/gsivanithin18/IBM-Data-Science-Capstone-Project/blob/main/</a:t>
            </a:r>
            <a:r>
              <a:rPr lang="en-US" sz="2800" dirty="0" err="1">
                <a:solidFill>
                  <a:schemeClr val="accent3">
                    <a:lumMod val="25000"/>
                  </a:schemeClr>
                </a:solidFill>
                <a:latin typeface="Abadi"/>
              </a:rPr>
              <a:t>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5662"/>
            <a:ext cx="9745589" cy="4811301"/>
          </a:xfrm>
          <a:prstGeom prst="rect">
            <a:avLst/>
          </a:prstGeom>
        </p:spPr>
        <p:txBody>
          <a:bodyPr>
            <a:normAutofit fontScale="92500" lnSpcReduction="10000"/>
          </a:bodyPr>
          <a:lstStyle/>
          <a:p>
            <a:pPr>
              <a:lnSpc>
                <a:spcPct val="100000"/>
              </a:lnSpc>
              <a:spcBef>
                <a:spcPts val="1400"/>
              </a:spcBef>
            </a:pPr>
            <a:r>
              <a:rPr lang="en-US" sz="2800" dirty="0">
                <a:solidFill>
                  <a:schemeClr val="accent3">
                    <a:lumMod val="25000"/>
                  </a:schemeClr>
                </a:solidFill>
                <a:latin typeface="Abadi" panose="020B0604020104020204" pitchFamily="34" charset="0"/>
              </a:rPr>
              <a:t>We loaded the data using </a:t>
            </a:r>
            <a:r>
              <a:rPr lang="en-US" sz="2800" dirty="0" err="1">
                <a:solidFill>
                  <a:schemeClr val="accent3">
                    <a:lumMod val="25000"/>
                  </a:schemeClr>
                </a:solidFill>
                <a:latin typeface="Abadi" panose="020B0604020104020204" pitchFamily="34" charset="0"/>
              </a:rPr>
              <a:t>numpy</a:t>
            </a:r>
            <a:r>
              <a:rPr lang="en-US" sz="28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800" dirty="0">
                <a:solidFill>
                  <a:schemeClr val="accent3">
                    <a:lumMod val="25000"/>
                  </a:schemeClr>
                </a:solidFill>
                <a:latin typeface="Abadi" panose="020B0604020104020204" pitchFamily="34" charset="0"/>
              </a:rPr>
              <a:t>We built different machine learning models and tune different hyperparameters using </a:t>
            </a:r>
            <a:r>
              <a:rPr lang="en-US" sz="2800" dirty="0" err="1">
                <a:solidFill>
                  <a:schemeClr val="accent3">
                    <a:lumMod val="25000"/>
                  </a:schemeClr>
                </a:solidFill>
                <a:latin typeface="Abadi" panose="020B0604020104020204" pitchFamily="34" charset="0"/>
              </a:rPr>
              <a:t>GridSearchCV</a:t>
            </a:r>
            <a:r>
              <a:rPr lang="en-US" sz="2800" dirty="0">
                <a:solidFill>
                  <a:schemeClr val="accent3">
                    <a:lumMod val="25000"/>
                  </a:schemeClr>
                </a:solidFill>
                <a:latin typeface="Abadi" panose="020B0604020104020204" pitchFamily="34" charset="0"/>
              </a:rPr>
              <a:t>.</a:t>
            </a:r>
          </a:p>
          <a:p>
            <a:pPr>
              <a:lnSpc>
                <a:spcPct val="100000"/>
              </a:lnSpc>
              <a:spcBef>
                <a:spcPts val="1400"/>
              </a:spcBef>
            </a:pPr>
            <a:r>
              <a:rPr lang="en-US" sz="28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8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800" dirty="0">
                <a:solidFill>
                  <a:schemeClr val="accent3">
                    <a:lumMod val="25000"/>
                  </a:schemeClr>
                </a:solidFill>
                <a:latin typeface="Abadi"/>
              </a:rPr>
              <a:t>The link to the notebook is https://</a:t>
            </a:r>
            <a:r>
              <a:rPr lang="en-US" sz="2800" dirty="0" err="1">
                <a:solidFill>
                  <a:schemeClr val="accent3">
                    <a:lumMod val="25000"/>
                  </a:schemeClr>
                </a:solidFill>
                <a:latin typeface="Abadi"/>
              </a:rPr>
              <a:t>github.com</a:t>
            </a:r>
            <a:r>
              <a:rPr lang="en-US" sz="2800" dirty="0">
                <a:solidFill>
                  <a:schemeClr val="accent3">
                    <a:lumMod val="25000"/>
                  </a:schemeClr>
                </a:solidFill>
                <a:latin typeface="Abadi"/>
              </a:rPr>
              <a:t>/gsivanithin18/IBM-Data-Science-Capstone-Project/blob/main/SpaceX_Machine_Learning_Prediction_Part_5.jupyterlite.ipynb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89527E07-3F57-8EF5-E00F-DDF3C5BF0860}"/>
              </a:ext>
            </a:extLst>
          </p:cNvPr>
          <p:cNvPicPr>
            <a:picLocks noChangeAspect="1"/>
          </p:cNvPicPr>
          <p:nvPr/>
        </p:nvPicPr>
        <p:blipFill>
          <a:blip r:embed="rId4"/>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pic>
        <p:nvPicPr>
          <p:cNvPr id="2" name="Picture 1" descr="An orange sign with white text&#10;&#10;Description automatically generated with medium confidence">
            <a:extLst>
              <a:ext uri="{FF2B5EF4-FFF2-40B4-BE49-F238E27FC236}">
                <a16:creationId xmlns:a16="http://schemas.microsoft.com/office/drawing/2014/main" id="{1B23670A-CF2C-B5CD-E8A4-47A3ECE285DF}"/>
              </a:ext>
            </a:extLst>
          </p:cNvPr>
          <p:cNvPicPr>
            <a:picLocks noChangeAspect="1"/>
          </p:cNvPicPr>
          <p:nvPr/>
        </p:nvPicPr>
        <p:blipFill>
          <a:blip r:embed="rId2"/>
          <a:stretch>
            <a:fillRect/>
          </a:stretch>
        </p:blipFill>
        <p:spPr>
          <a:xfrm>
            <a:off x="1790257" y="553454"/>
            <a:ext cx="8612654" cy="2469279"/>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endParaRPr lang="en-US" sz="2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19</a:t>
            </a:fld>
            <a:endParaRPr lang="en-US" sz="1000">
              <a:solidFill>
                <a:schemeClr val="tx1">
                  <a:tint val="75000"/>
                </a:schemeClr>
              </a:solidFill>
              <a:latin typeface="+mn-lt"/>
            </a:endParaRPr>
          </a:p>
        </p:txBody>
      </p:sp>
      <p:pic>
        <p:nvPicPr>
          <p:cNvPr id="6" name="Picture 5">
            <a:extLst>
              <a:ext uri="{FF2B5EF4-FFF2-40B4-BE49-F238E27FC236}">
                <a16:creationId xmlns:a16="http://schemas.microsoft.com/office/drawing/2014/main" id="{CC99852C-8D2D-CA6D-21D6-BCAD1287C9AD}"/>
              </a:ext>
            </a:extLst>
          </p:cNvPr>
          <p:cNvPicPr>
            <a:picLocks noChangeAspect="1"/>
          </p:cNvPicPr>
          <p:nvPr/>
        </p:nvPicPr>
        <p:blipFill>
          <a:blip r:embed="rId3"/>
          <a:stretch>
            <a:fillRect/>
          </a:stretch>
        </p:blipFill>
        <p:spPr>
          <a:xfrm>
            <a:off x="4730947" y="3897791"/>
            <a:ext cx="6872235" cy="24067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From the plot, we can see that ES-L1, GEO, HEO, SSO, VLEO had the most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BF904991-04A3-B12A-BCF6-E2DBFFC081B3}"/>
              </a:ext>
            </a:extLst>
          </p:cNvPr>
          <p:cNvPicPr>
            <a:picLocks noChangeAspect="1"/>
          </p:cNvPicPr>
          <p:nvPr/>
        </p:nvPicPr>
        <p:blipFill>
          <a:blip r:embed="rId3"/>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1631"/>
            <a:ext cx="1080843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49262EC0-8919-BBFB-97BC-66EF04FCB5DD}"/>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122CAB00-DC36-71B8-1188-787FA3D0556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4EE841BC-25A0-8A95-42A2-131A566F05B5}"/>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564484" cy="435133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D5A0D6D0-DB02-4BB3-B7FD-089970CF8B12}"/>
              </a:ext>
            </a:extLst>
          </p:cNvPr>
          <p:cNvPicPr>
            <a:picLocks noChangeAspect="1"/>
          </p:cNvPicPr>
          <p:nvPr/>
        </p:nvPicPr>
        <p:blipFill>
          <a:blip r:embed="rId3"/>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25143"/>
            <a:ext cx="9745589" cy="9518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3EC5821C-5238-60E7-3BF4-7D2ABE0F7123}"/>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F505F185-DFA5-D2F1-6ABB-41B411676DB0}"/>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136972" cy="4351338"/>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944B14A6-9DB0-1722-0FBD-0E19F19A2720}"/>
              </a:ext>
            </a:extLst>
          </p:cNvPr>
          <p:cNvPicPr>
            <a:picLocks noChangeAspect="1"/>
          </p:cNvPicPr>
          <p:nvPr/>
        </p:nvPicPr>
        <p:blipFill>
          <a:blip r:embed="rId3"/>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600109" cy="4351338"/>
          </a:xfrm>
          <a:prstGeom prst="rect">
            <a:avLst/>
          </a:prstGeom>
        </p:spPr>
        <p:txBody>
          <a:bodyPr lIns="91440" tIns="45720" rIns="91440" bIns="45720" anchor="t">
            <a:normAutofit/>
          </a:bodyPr>
          <a:lstStyle/>
          <a:p>
            <a:pPr>
              <a:lnSpc>
                <a:spcPct val="100000"/>
              </a:lnSpc>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2E94E6C8-3BE1-0E8A-41E9-EBAE3FD2080C}"/>
              </a:ext>
            </a:extLst>
          </p:cNvPr>
          <p:cNvPicPr>
            <a:picLocks noChangeAspect="1"/>
          </p:cNvPicPr>
          <p:nvPr/>
        </p:nvPicPr>
        <p:blipFill>
          <a:blip r:embed="rId3"/>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22078" y="1825625"/>
            <a:ext cx="3776353" cy="4351338"/>
          </a:xfrm>
          <a:prstGeom prst="rect">
            <a:avLst/>
          </a:prstGeom>
        </p:spPr>
        <p:txBody>
          <a:bodyPr lIns="91440" tIns="45720" rIns="91440" bIns="45720" anchor="t">
            <a:normAutofit/>
          </a:bodyPr>
          <a:lstStyle/>
          <a:p>
            <a:pPr>
              <a:lnSpc>
                <a:spcPct val="100000"/>
              </a:lnSpc>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61C0BE78-E364-EAFA-05BD-3F77DCB2C537}"/>
              </a:ext>
            </a:extLst>
          </p:cNvPr>
          <p:cNvPicPr>
            <a:picLocks noChangeAspect="1"/>
          </p:cNvPicPr>
          <p:nvPr/>
        </p:nvPicPr>
        <p:blipFill>
          <a:blip r:embed="rId3"/>
          <a:stretch>
            <a:fillRect/>
          </a:stretch>
        </p:blipFill>
        <p:spPr>
          <a:xfrm>
            <a:off x="643467" y="1782981"/>
            <a:ext cx="6253214" cy="42841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18161"/>
            <a:ext cx="10108900" cy="5296395"/>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Machine Learning Prediction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73340" y="1825625"/>
            <a:ext cx="3584632" cy="4351338"/>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77C7D1A3-1BE8-E029-1C5E-B4BA40E06108}"/>
              </a:ext>
            </a:extLst>
          </p:cNvPr>
          <p:cNvPicPr>
            <a:picLocks noChangeAspect="1"/>
          </p:cNvPicPr>
          <p:nvPr/>
        </p:nvPicPr>
        <p:blipFill>
          <a:blip r:embed="rId3"/>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065720" cy="4351338"/>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2E7ECC0B-3BAF-FF5F-738B-C08598D1679B}"/>
              </a:ext>
            </a:extLst>
          </p:cNvPr>
          <p:cNvPicPr>
            <a:picLocks noChangeAspect="1"/>
          </p:cNvPicPr>
          <p:nvPr/>
        </p:nvPicPr>
        <p:blipFill>
          <a:blip r:embed="rId3"/>
          <a:stretch>
            <a:fillRect/>
          </a:stretch>
        </p:blipFill>
        <p:spPr>
          <a:xfrm>
            <a:off x="4709187" y="1472323"/>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800" dirty="0">
                <a:solidFill>
                  <a:schemeClr val="accent3">
                    <a:lumMod val="25000"/>
                  </a:schemeClr>
                </a:solidFill>
                <a:latin typeface="Abadi"/>
              </a:rPr>
              <a:t>We used a combinations of the </a:t>
            </a:r>
            <a:r>
              <a:rPr lang="en-US" sz="2800" b="1" dirty="0">
                <a:solidFill>
                  <a:schemeClr val="accent3">
                    <a:lumMod val="25000"/>
                  </a:schemeClr>
                </a:solidFill>
                <a:latin typeface="Abadi"/>
              </a:rPr>
              <a:t>WHERE</a:t>
            </a:r>
            <a:r>
              <a:rPr lang="en-US" sz="2800" dirty="0">
                <a:solidFill>
                  <a:schemeClr val="accent3">
                    <a:lumMod val="25000"/>
                  </a:schemeClr>
                </a:solidFill>
                <a:latin typeface="Abadi"/>
              </a:rPr>
              <a:t> clause, </a:t>
            </a:r>
            <a:r>
              <a:rPr lang="en-US" sz="2800" b="1" dirty="0">
                <a:solidFill>
                  <a:schemeClr val="accent3">
                    <a:lumMod val="25000"/>
                  </a:schemeClr>
                </a:solidFill>
                <a:latin typeface="Abadi"/>
              </a:rPr>
              <a:t>LIKE</a:t>
            </a:r>
            <a:r>
              <a:rPr lang="en-US" sz="2800" dirty="0">
                <a:solidFill>
                  <a:schemeClr val="accent3">
                    <a:lumMod val="25000"/>
                  </a:schemeClr>
                </a:solidFill>
                <a:latin typeface="Abadi"/>
              </a:rPr>
              <a:t>, </a:t>
            </a:r>
            <a:r>
              <a:rPr lang="en-US" sz="2800" b="1" dirty="0">
                <a:solidFill>
                  <a:schemeClr val="accent3">
                    <a:lumMod val="25000"/>
                  </a:schemeClr>
                </a:solidFill>
                <a:latin typeface="Abadi"/>
              </a:rPr>
              <a:t>AND</a:t>
            </a:r>
            <a:r>
              <a:rPr lang="en-US" sz="2800" dirty="0">
                <a:solidFill>
                  <a:schemeClr val="accent3">
                    <a:lumMod val="25000"/>
                  </a:schemeClr>
                </a:solidFill>
                <a:latin typeface="Abadi"/>
              </a:rPr>
              <a:t>, and </a:t>
            </a:r>
            <a:r>
              <a:rPr lang="en-US" sz="2800" b="1" dirty="0">
                <a:solidFill>
                  <a:schemeClr val="accent3">
                    <a:lumMod val="25000"/>
                  </a:schemeClr>
                </a:solidFill>
                <a:latin typeface="Abadi"/>
              </a:rPr>
              <a:t>BETWEEN</a:t>
            </a:r>
            <a:r>
              <a:rPr lang="en-US" sz="28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E50C0BE6-432D-9BD6-8A9E-8686CEBAE15C}"/>
              </a:ext>
            </a:extLst>
          </p:cNvPr>
          <p:cNvPicPr>
            <a:picLocks noChangeAspect="1"/>
          </p:cNvPicPr>
          <p:nvPr/>
        </p:nvPicPr>
        <p:blipFill>
          <a:blip r:embed="rId3"/>
          <a:stretch>
            <a:fillRect/>
          </a:stretch>
        </p:blipFill>
        <p:spPr>
          <a:xfrm>
            <a:off x="1282535" y="3845936"/>
            <a:ext cx="8241475"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00208" y="1825625"/>
            <a:ext cx="2915391" cy="4351338"/>
          </a:xfrm>
          <a:prstGeom prst="rect">
            <a:avLst/>
          </a:prstGeom>
        </p:spPr>
        <p:txBody>
          <a:bodyPr lIns="91440" tIns="45720" rIns="91440" bIns="45720" anchor="t"/>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2A006170-9EDB-0CB4-B20E-69631432CE8A}"/>
              </a:ext>
            </a:extLst>
          </p:cNvPr>
          <p:cNvPicPr>
            <a:picLocks noChangeAspect="1"/>
          </p:cNvPicPr>
          <p:nvPr/>
        </p:nvPicPr>
        <p:blipFill>
          <a:blip r:embed="rId3"/>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1710140" y="68103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4" name="Content Placeholder 5">
            <a:extLst>
              <a:ext uri="{FF2B5EF4-FFF2-40B4-BE49-F238E27FC236}">
                <a16:creationId xmlns:a16="http://schemas.microsoft.com/office/drawing/2014/main" id="{F95C8CAC-FFE1-2311-CC96-3683A6876CE8}"/>
              </a:ext>
            </a:extLst>
          </p:cNvPr>
          <p:cNvPicPr>
            <a:picLocks noChangeAspect="1"/>
          </p:cNvPicPr>
          <p:nvPr/>
        </p:nvPicPr>
        <p:blipFill>
          <a:blip r:embed="rId3"/>
          <a:stretch>
            <a:fillRect/>
          </a:stretch>
        </p:blipFill>
        <p:spPr>
          <a:xfrm>
            <a:off x="770011" y="1308538"/>
            <a:ext cx="10515600" cy="4717035"/>
          </a:xfrm>
          <a:prstGeom prst="rect">
            <a:avLst/>
          </a:prstGeom>
        </p:spPr>
      </p:pic>
      <p:sp>
        <p:nvSpPr>
          <p:cNvPr id="6" name="Title 1">
            <a:extLst>
              <a:ext uri="{FF2B5EF4-FFF2-40B4-BE49-F238E27FC236}">
                <a16:creationId xmlns:a16="http://schemas.microsoft.com/office/drawing/2014/main" id="{2385E261-6E3C-DFD8-CC76-CEF8A9D42A79}"/>
              </a:ext>
            </a:extLst>
          </p:cNvPr>
          <p:cNvSpPr txBox="1">
            <a:spLocks/>
          </p:cNvSpPr>
          <p:nvPr/>
        </p:nvSpPr>
        <p:spPr>
          <a:xfrm>
            <a:off x="889596" y="59909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0" y="846909"/>
            <a:ext cx="10515600" cy="696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a:p>
            <a:endParaRPr lang="en-US" dirty="0">
              <a:solidFill>
                <a:srgbClr val="0B49CB"/>
              </a:solidFill>
              <a:latin typeface="Abadi"/>
            </a:endParaRPr>
          </a:p>
        </p:txBody>
      </p:sp>
      <p:pic>
        <p:nvPicPr>
          <p:cNvPr id="4" name="Content Placeholder 3">
            <a:extLst>
              <a:ext uri="{FF2B5EF4-FFF2-40B4-BE49-F238E27FC236}">
                <a16:creationId xmlns:a16="http://schemas.microsoft.com/office/drawing/2014/main" id="{5618AF30-4AEE-3CD5-93E2-541762FD5A54}"/>
              </a:ext>
            </a:extLst>
          </p:cNvPr>
          <p:cNvPicPr>
            <a:picLocks noGrp="1" noChangeAspect="1"/>
          </p:cNvPicPr>
          <p:nvPr>
            <p:ph idx="4294967295"/>
          </p:nvPr>
        </p:nvPicPr>
        <p:blipFill>
          <a:blip r:embed="rId3"/>
          <a:stretch>
            <a:fillRect/>
          </a:stretch>
        </p:blipFill>
        <p:spPr>
          <a:xfrm>
            <a:off x="553283" y="1410712"/>
            <a:ext cx="11001408" cy="460037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a:p>
            <a:endParaRPr lang="en-US" dirty="0">
              <a:solidFill>
                <a:srgbClr val="0B49CB"/>
              </a:solidFill>
              <a:latin typeface="Abadi"/>
            </a:endParaRPr>
          </a:p>
        </p:txBody>
      </p:sp>
      <p:pic>
        <p:nvPicPr>
          <p:cNvPr id="2" name="Content Placeholder 3">
            <a:extLst>
              <a:ext uri="{FF2B5EF4-FFF2-40B4-BE49-F238E27FC236}">
                <a16:creationId xmlns:a16="http://schemas.microsoft.com/office/drawing/2014/main" id="{DD4372FE-1F45-1F2D-5A5C-F830BE00330F}"/>
              </a:ext>
            </a:extLst>
          </p:cNvPr>
          <p:cNvPicPr>
            <a:picLocks noGrp="1" noChangeAspect="1"/>
          </p:cNvPicPr>
          <p:nvPr>
            <p:ph idx="4294967295"/>
          </p:nvPr>
        </p:nvPicPr>
        <p:blipFill>
          <a:blip r:embed="rId3"/>
          <a:stretch>
            <a:fillRect/>
          </a:stretch>
        </p:blipFill>
        <p:spPr>
          <a:xfrm>
            <a:off x="770011" y="1304877"/>
            <a:ext cx="10508209" cy="450351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a:p>
            <a:endParaRPr lang="en-US" dirty="0">
              <a:solidFill>
                <a:srgbClr val="0B49CB"/>
              </a:solidFill>
              <a:latin typeface="Abadi"/>
            </a:endParaRPr>
          </a:p>
        </p:txBody>
      </p:sp>
      <p:pic>
        <p:nvPicPr>
          <p:cNvPr id="2" name="Content Placeholder 3">
            <a:extLst>
              <a:ext uri="{FF2B5EF4-FFF2-40B4-BE49-F238E27FC236}">
                <a16:creationId xmlns:a16="http://schemas.microsoft.com/office/drawing/2014/main" id="{0C833E0E-DF44-908D-0169-60CBC7F0D799}"/>
              </a:ext>
            </a:extLst>
          </p:cNvPr>
          <p:cNvPicPr>
            <a:picLocks noGrp="1" noChangeAspect="1"/>
          </p:cNvPicPr>
          <p:nvPr>
            <p:ph idx="4294967295"/>
          </p:nvPr>
        </p:nvPicPr>
        <p:blipFill>
          <a:blip r:embed="rId3"/>
          <a:stretch>
            <a:fillRect/>
          </a:stretch>
        </p:blipFill>
        <p:spPr>
          <a:xfrm>
            <a:off x="645895" y="1365663"/>
            <a:ext cx="10113149" cy="475454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389412"/>
            <a:ext cx="10251610" cy="4929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900" dirty="0">
                <a:solidFill>
                  <a:schemeClr val="accent3">
                    <a:lumMod val="25000"/>
                  </a:schemeClr>
                </a:solidFill>
                <a:latin typeface="Abadi" panose="020B0604020104020204" pitchFamily="34" charset="0"/>
              </a:rPr>
              <a:t>	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7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20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20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2000" dirty="0">
                <a:solidFill>
                  <a:schemeClr val="accent3">
                    <a:lumMod val="25000"/>
                  </a:schemeClr>
                </a:solidFill>
                <a:latin typeface="Abadi" panose="020B0604020104020204" pitchFamily="34" charset="0"/>
              </a:rPr>
              <a:t>What operating conditions needs to be in place to ensure a successful landing program.</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2" name="Content Placeholder 3">
            <a:extLst>
              <a:ext uri="{FF2B5EF4-FFF2-40B4-BE49-F238E27FC236}">
                <a16:creationId xmlns:a16="http://schemas.microsoft.com/office/drawing/2014/main" id="{09D5A9A6-003F-6F2E-A8F1-61EDB5AEDBD8}"/>
              </a:ext>
            </a:extLst>
          </p:cNvPr>
          <p:cNvPicPr>
            <a:picLocks noGrp="1" noChangeAspect="1"/>
          </p:cNvPicPr>
          <p:nvPr>
            <p:ph idx="4294967295"/>
          </p:nvPr>
        </p:nvPicPr>
        <p:blipFill>
          <a:blip r:embed="rId3"/>
          <a:stretch>
            <a:fillRect/>
          </a:stretch>
        </p:blipFill>
        <p:spPr>
          <a:xfrm>
            <a:off x="1436915" y="1350482"/>
            <a:ext cx="8538358" cy="487591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67689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a:p>
            <a:endParaRPr lang="en-US" sz="2000" dirty="0">
              <a:solidFill>
                <a:srgbClr val="0B49CB"/>
              </a:solidFill>
              <a:latin typeface="Abadi"/>
            </a:endParaRPr>
          </a:p>
        </p:txBody>
      </p:sp>
      <p:pic>
        <p:nvPicPr>
          <p:cNvPr id="4" name="Content Placeholder 3" descr="Graphical user interface, application&#10;&#10;Description automatically generated">
            <a:extLst>
              <a:ext uri="{FF2B5EF4-FFF2-40B4-BE49-F238E27FC236}">
                <a16:creationId xmlns:a16="http://schemas.microsoft.com/office/drawing/2014/main" id="{412394B4-9416-76E6-64A3-75211EAEF21B}"/>
              </a:ext>
            </a:extLst>
          </p:cNvPr>
          <p:cNvPicPr>
            <a:picLocks noGrp="1" noChangeAspect="1"/>
          </p:cNvPicPr>
          <p:nvPr>
            <p:ph idx="4294967295"/>
          </p:nvPr>
        </p:nvPicPr>
        <p:blipFill>
          <a:blip r:embed="rId3"/>
          <a:stretch>
            <a:fillRect/>
          </a:stretch>
        </p:blipFill>
        <p:spPr>
          <a:xfrm>
            <a:off x="783619" y="1389413"/>
            <a:ext cx="10674353" cy="463616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a:t>The decision tree classifier is the model with the highest classification accuracy</a:t>
            </a:r>
          </a:p>
          <a:p>
            <a:pPr>
              <a:spcBef>
                <a:spcPts val="1400"/>
              </a:spcBef>
            </a:pPr>
            <a:endParaRPr lang="en-US" sz="1800"/>
          </a:p>
        </p:txBody>
      </p:sp>
      <p:pic>
        <p:nvPicPr>
          <p:cNvPr id="2" name="Picture 1" descr="A screenshot of a computer code&#10;&#10;Description automatically generated with low confidence">
            <a:extLst>
              <a:ext uri="{FF2B5EF4-FFF2-40B4-BE49-F238E27FC236}">
                <a16:creationId xmlns:a16="http://schemas.microsoft.com/office/drawing/2014/main" id="{264BAE96-C3CC-617A-4513-C730CAC85DFF}"/>
              </a:ext>
            </a:extLst>
          </p:cNvPr>
          <p:cNvPicPr>
            <a:picLocks noChangeAspect="1"/>
          </p:cNvPicPr>
          <p:nvPr/>
        </p:nvPicPr>
        <p:blipFill>
          <a:blip r:embed="rId2"/>
          <a:stretch>
            <a:fillRect/>
          </a:stretch>
        </p:blipFill>
        <p:spPr>
          <a:xfrm>
            <a:off x="557784" y="2815220"/>
            <a:ext cx="11164824" cy="3321535"/>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7663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BADA1324-AD3C-7094-28E6-6365ECC3505B}"/>
              </a:ext>
            </a:extLst>
          </p:cNvPr>
          <p:cNvPicPr>
            <a:picLocks noChangeAspect="1"/>
          </p:cNvPicPr>
          <p:nvPr/>
        </p:nvPicPr>
        <p:blipFill>
          <a:blip r:embed="rId3"/>
          <a:stretch>
            <a:fillRect/>
          </a:stretch>
        </p:blipFill>
        <p:spPr>
          <a:xfrm>
            <a:off x="5700155" y="1567543"/>
            <a:ext cx="5396863" cy="430144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78171"/>
            <a:ext cx="10214664"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4B87B-5AE4-17B3-2958-51A20B0815BE}"/>
              </a:ext>
            </a:extLst>
          </p:cNvPr>
          <p:cNvSpPr txBox="1"/>
          <p:nvPr/>
        </p:nvSpPr>
        <p:spPr>
          <a:xfrm>
            <a:off x="-1068779" y="224443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8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2491"/>
            <a:ext cx="10515600" cy="5216443"/>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Next, we decoded the response content as a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using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function call and turn it into a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using .</a:t>
            </a:r>
            <a:r>
              <a:rPr lang="en-US" sz="2000" dirty="0" err="1">
                <a:solidFill>
                  <a:schemeClr val="accent3">
                    <a:lumMod val="25000"/>
                  </a:schemeClr>
                </a:solidFill>
                <a:latin typeface="Abadi" panose="020B0604020104020204" pitchFamily="34" charset="0"/>
              </a:rPr>
              <a:t>json_normalize</a:t>
            </a:r>
            <a:r>
              <a:rPr lang="en-US" sz="20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In addition, we performed web scraping from Wikipedia for Falcon 9 launch records with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/gsivanithin18/IBM-Data-Science-Capstone-Project/blob/main/</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-labs-</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-data-collection-</a:t>
            </a:r>
            <a:r>
              <a:rPr lang="en-US" sz="2200" dirty="0" err="1">
                <a:solidFill>
                  <a:schemeClr val="accent3">
                    <a:lumMod val="25000"/>
                  </a:schemeClr>
                </a:solidFill>
                <a:latin typeface="Abadi" panose="020B0604020104020204" pitchFamily="34" charset="0"/>
              </a:rPr>
              <a:t>api.ipynb</a:t>
            </a: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7748941A-EFF1-282F-5015-135BC3EBE1FF}"/>
              </a:ext>
            </a:extLst>
          </p:cNvPr>
          <p:cNvPicPr>
            <a:picLocks noChangeAspect="1"/>
          </p:cNvPicPr>
          <p:nvPr/>
        </p:nvPicPr>
        <p:blipFill>
          <a:blip r:embed="rId3"/>
          <a:stretch>
            <a:fillRect/>
          </a:stretch>
        </p:blipFill>
        <p:spPr>
          <a:xfrm>
            <a:off x="5918785" y="1792288"/>
            <a:ext cx="5460999" cy="42338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63492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r>
              <a:rPr lang="en-US" sz="2200" dirty="0">
                <a:solidFill>
                  <a:schemeClr val="accent3">
                    <a:lumMod val="25000"/>
                  </a:schemeClr>
                </a:solidFill>
                <a:latin typeface="Abadi"/>
              </a:rPr>
              <a:t> https://</a:t>
            </a:r>
            <a:r>
              <a:rPr lang="en-US" sz="2200" dirty="0" err="1">
                <a:solidFill>
                  <a:schemeClr val="accent3">
                    <a:lumMod val="25000"/>
                  </a:schemeClr>
                </a:solidFill>
                <a:latin typeface="Abadi"/>
              </a:rPr>
              <a:t>github.com</a:t>
            </a:r>
            <a:r>
              <a:rPr lang="en-US" sz="2200" dirty="0">
                <a:solidFill>
                  <a:schemeClr val="accent3">
                    <a:lumMod val="25000"/>
                  </a:schemeClr>
                </a:solidFill>
                <a:latin typeface="Abadi"/>
              </a:rPr>
              <a:t>/gsivanithin18/IBM-Data-Science-Capstone-Project/blob/main/</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-labs-</a:t>
            </a:r>
            <a:r>
              <a:rPr lang="en-US" sz="2200" dirty="0" err="1">
                <a:solidFill>
                  <a:schemeClr val="accent3">
                    <a:lumMod val="25000"/>
                  </a:schemeClr>
                </a:solidFill>
                <a:latin typeface="Abadi"/>
              </a:rPr>
              <a:t>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pic>
        <p:nvPicPr>
          <p:cNvPr id="5" name="Picture 4">
            <a:extLst>
              <a:ext uri="{FF2B5EF4-FFF2-40B4-BE49-F238E27FC236}">
                <a16:creationId xmlns:a16="http://schemas.microsoft.com/office/drawing/2014/main" id="{102711D4-7EB4-32F6-CCC1-5B1B2A16B432}"/>
              </a:ext>
            </a:extLst>
          </p:cNvPr>
          <p:cNvPicPr>
            <a:picLocks noChangeAspect="1"/>
          </p:cNvPicPr>
          <p:nvPr/>
        </p:nvPicPr>
        <p:blipFill>
          <a:blip r:embed="rId3"/>
          <a:stretch>
            <a:fillRect/>
          </a:stretch>
        </p:blipFill>
        <p:spPr>
          <a:xfrm>
            <a:off x="5910261" y="1792288"/>
            <a:ext cx="5460999" cy="420687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124</TotalTime>
  <Words>1845</Words>
  <Application>Microsoft Macintosh PowerPoint</Application>
  <PresentationFormat>Widescreen</PresentationFormat>
  <Paragraphs>206</Paragraphs>
  <Slides>46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121EC0895 (GURRAM SIVA NITHIN )</cp:lastModifiedBy>
  <cp:revision>203</cp:revision>
  <dcterms:created xsi:type="dcterms:W3CDTF">2021-04-29T18:58:34Z</dcterms:created>
  <dcterms:modified xsi:type="dcterms:W3CDTF">2023-06-02T18:06:17Z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